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3"/>
    <p:sldId id="350" r:id="rId4"/>
    <p:sldId id="271" r:id="rId5"/>
    <p:sldId id="264" r:id="rId6"/>
    <p:sldId id="289" r:id="rId8"/>
    <p:sldId id="263" r:id="rId9"/>
    <p:sldId id="288" r:id="rId10"/>
    <p:sldId id="309" r:id="rId11"/>
    <p:sldId id="280" r:id="rId12"/>
    <p:sldId id="310" r:id="rId13"/>
    <p:sldId id="311" r:id="rId14"/>
    <p:sldId id="338" r:id="rId15"/>
    <p:sldId id="339" r:id="rId16"/>
    <p:sldId id="325" r:id="rId17"/>
    <p:sldId id="340" r:id="rId18"/>
    <p:sldId id="326" r:id="rId19"/>
    <p:sldId id="341" r:id="rId20"/>
    <p:sldId id="342" r:id="rId21"/>
    <p:sldId id="343" r:id="rId22"/>
    <p:sldId id="323" r:id="rId23"/>
    <p:sldId id="300" r:id="rId24"/>
    <p:sldId id="308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B"/>
    <a:srgbClr val="0000FF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5" autoAdjust="0"/>
    <p:restoredTop sz="94614" autoAdjust="0"/>
  </p:normalViewPr>
  <p:slideViewPr>
    <p:cSldViewPr>
      <p:cViewPr>
        <p:scale>
          <a:sx n="65" d="100"/>
          <a:sy n="65" d="100"/>
        </p:scale>
        <p:origin x="-972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9D5C-0580-480D-AA2E-5596DA47B7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30879-53BA-4D1F-9592-E77013010D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30879-53BA-4D1F-9592-E77013010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8596" y="667544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40" y="667544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64" y="667544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520" y="357166"/>
            <a:ext cx="1214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 dirty="0" smtClean="0">
                <a:solidFill>
                  <a:srgbClr val="00B0F0"/>
                </a:solidFill>
                <a:latin typeface="华文楷体" pitchFamily="2" charset="-122"/>
                <a:ea typeface="华文楷体" pitchFamily="2" charset="-122"/>
              </a:rPr>
              <a:t>课件</a:t>
            </a:r>
            <a:r>
              <a:rPr kumimoji="1" lang="en-US" altLang="zh-CN" sz="2000" dirty="0" smtClean="0">
                <a:solidFill>
                  <a:srgbClr val="00B0F0"/>
                </a:solidFill>
                <a:latin typeface="Candara" pitchFamily="34" charset="0"/>
                <a:ea typeface="华文楷体" pitchFamily="2" charset="-122"/>
              </a:rPr>
              <a:t>PPT</a:t>
            </a:r>
            <a:endParaRPr lang="zh-CN" altLang="en-US" sz="2000" dirty="0">
              <a:solidFill>
                <a:srgbClr val="00B0F0"/>
              </a:solidFill>
              <a:latin typeface="Candara" pitchFamily="34" charset="0"/>
              <a:ea typeface="华文楷体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28" y="142852"/>
            <a:ext cx="314327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428596" y="714358"/>
            <a:ext cx="8286808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Administrator\桌面\五洲时代天华Logo.png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5458" y="135660"/>
            <a:ext cx="1757142" cy="553296"/>
          </a:xfrm>
          <a:prstGeom prst="rect">
            <a:avLst/>
          </a:prstGeom>
          <a:noFill/>
        </p:spPr>
      </p:pic>
      <p:cxnSp>
        <p:nvCxnSpPr>
          <p:cNvPr id="12" name="直接连接符 11"/>
          <p:cNvCxnSpPr/>
          <p:nvPr userDrawn="1"/>
        </p:nvCxnSpPr>
        <p:spPr>
          <a:xfrm>
            <a:off x="428596" y="6356370"/>
            <a:ext cx="8286808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2699792" y="3068962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服务师生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4427984" y="436510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方便老师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043608" y="177281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FFC000"/>
                </a:solidFill>
                <a:latin typeface="宋体" pitchFamily="2" charset="-122"/>
                <a:ea typeface="宋体" pitchFamily="2" charset="-122"/>
                <a:cs typeface="黑体"/>
              </a:rPr>
              <a:t>贴近教学</a:t>
            </a:r>
            <a:endParaRPr lang="zh-CN" altLang="en-US" sz="7200" b="1" dirty="0">
              <a:solidFill>
                <a:srgbClr val="FFC000"/>
              </a:solidFill>
              <a:latin typeface="宋体" pitchFamily="2" charset="-122"/>
              <a:ea typeface="宋体" pitchFamily="2" charset="-122"/>
              <a:cs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872" y="2037938"/>
            <a:ext cx="7848600" cy="29752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=3.14×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100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36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=3.14×64</a:t>
            </a:r>
            <a:endParaRPr lang="en-US" altLang="zh-CN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=200.96(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) </a:t>
            </a:r>
            <a:endParaRPr lang="en-US" altLang="zh-CN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答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这个铁片的面积是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200.96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平方厘米。 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331640" y="2348880"/>
            <a:ext cx="6912123" cy="14219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圆环面积＝大圆面积－小圆面积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S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π</a:t>
            </a: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R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aseline="3000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 r 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aseline="30000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3600" b="0" dirty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2060848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一扇窗户由一个正方形和一个半圆形组合而成（如下图）。这扇窗户的面积是多少平方米？</a:t>
            </a:r>
            <a:b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</a:b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55576" y="3645024"/>
            <a:ext cx="2160240" cy="251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典题精讲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2276872"/>
            <a:ext cx="2160240" cy="251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95736" y="1844824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窗户的面积＝半圆面积＋正方形面积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2708920"/>
            <a:ext cx="6505575" cy="1981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    3.14×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1.8÷2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32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²÷2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1.8×1.8</a:t>
            </a:r>
            <a:endParaRPr lang="en-US" altLang="zh-CN" sz="32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1.2717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3.24</a:t>
            </a:r>
            <a:endParaRPr lang="en-US" altLang="zh-CN" sz="32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4.5117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（平方米）</a:t>
            </a:r>
            <a:endParaRPr lang="en-US" altLang="zh-CN" sz="32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答：这扇窗户的面积是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4.5117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平方米。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7544" y="1772816"/>
            <a:ext cx="8207375" cy="518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大半圆半径是</a:t>
            </a:r>
            <a:r>
              <a:rPr lang="en-US" altLang="zh-CN" sz="2800" b="0" dirty="0" smtClean="0">
                <a:latin typeface="华文新魏" pitchFamily="2" charset="-122"/>
                <a:ea typeface="华文新魏" pitchFamily="2" charset="-122"/>
              </a:rPr>
              <a:t>1.5</a:t>
            </a: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厘米，计算</a:t>
            </a:r>
            <a:r>
              <a:rPr lang="zh-CN" altLang="en-US" sz="2800" b="0" dirty="0">
                <a:latin typeface="华文新魏" pitchFamily="2" charset="-122"/>
                <a:ea typeface="华文新魏" pitchFamily="2" charset="-122"/>
              </a:rPr>
              <a:t>涂色部分的面积。</a:t>
            </a: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3203848" y="2348880"/>
          <a:ext cx="2811462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Image" r:id="rId1" imgW="1161415" imgH="667385" progId="">
                  <p:embed/>
                </p:oleObj>
              </mc:Choice>
              <mc:Fallback>
                <p:oleObj name="Image" r:id="rId1" imgW="1161415" imgH="667385" progId="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2">
                        <a:lum bright="-12000" contrast="18000"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3203848" y="2348880"/>
                        <a:ext cx="2811462" cy="16160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AutoShape 9"/>
          <p:cNvSpPr>
            <a:spLocks noChangeArrowheads="1"/>
          </p:cNvSpPr>
          <p:nvPr/>
        </p:nvSpPr>
        <p:spPr bwMode="auto">
          <a:xfrm flipH="1" flipV="1">
            <a:off x="2267744" y="4437112"/>
            <a:ext cx="2808312" cy="865188"/>
          </a:xfrm>
          <a:prstGeom prst="wedgeRectCallout">
            <a:avLst>
              <a:gd name="adj1" fmla="val -32171"/>
              <a:gd name="adj2" fmla="val 10388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rot="10800000"/>
          <a:lstStyle/>
          <a:p>
            <a:pPr algn="ctr"/>
            <a:r>
              <a:rPr kumimoji="1" lang="zh-CN" altLang="en-US" sz="2800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大半圆面积</a:t>
            </a:r>
            <a:r>
              <a:rPr kumimoji="1" lang="zh-CN" altLang="en-US" sz="28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减去小半圆面积</a:t>
            </a:r>
          </a:p>
        </p:txBody>
      </p:sp>
      <p:sp>
        <p:nvSpPr>
          <p:cNvPr id="10" name="同侧圆角矩形 9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易错提醒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568" y="1700808"/>
            <a:ext cx="2887640" cy="1728192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716016" y="980728"/>
            <a:ext cx="4104456" cy="478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大圆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的面积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: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1.5×1.5×3.14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=7.065(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小圆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的面积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: 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0.75×0.75×3.14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=1.76625(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涂色部分的面积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: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7.065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1.76625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=5.29875(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 rot="18298042">
            <a:off x="4384677" y="2106060"/>
            <a:ext cx="223651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正确</a:t>
            </a:r>
            <a:r>
              <a:rPr lang="zh-CN" altLang="zh-CN" sz="40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解答</a:t>
            </a:r>
            <a:endParaRPr lang="zh-CN" altLang="en-US" sz="40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501008"/>
            <a:ext cx="36724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错解分析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：阴影部分的面积是大半圆减去小半圆的面积，不是大圆面积减去小圆的面积。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同侧圆角矩形 6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易错提醒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7584" y="4149080"/>
            <a:ext cx="2887640" cy="1728192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51920" y="908720"/>
            <a:ext cx="4104456" cy="478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5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大的半圆的面积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: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   1.5×1.5×3.14÷2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=3.5325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小的半圆的面积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: 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0.75×0.75×3.14÷2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=0.883125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涂色部分的面积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: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3.5325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0.883125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25000"/>
              </a:spcBef>
            </a:pP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=2.649375(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平方厘米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)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92494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正确解答</a:t>
            </a:r>
            <a:endParaRPr lang="zh-CN" altLang="en-US" sz="2800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同侧圆角矩形 5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易错提醒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99592" y="1844824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求涂色部分的面积。 （单位： 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568" y="2708920"/>
            <a:ext cx="78676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4797152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涂色部分的面积＝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长方形面积－半圆面积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4869160"/>
            <a:ext cx="3622675" cy="94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涂色部分的面积＝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半圆面积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+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三角形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面积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23728" y="3933056"/>
            <a:ext cx="4812665" cy="1371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 8×4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3.14×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8÷2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8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÷2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32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25.12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6.88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（平方厘米）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03848" y="1484784"/>
            <a:ext cx="300771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347864" y="1268760"/>
            <a:ext cx="320689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23728" y="4005064"/>
            <a:ext cx="5370830" cy="1371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    6×6÷2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＋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3.14×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6÷2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8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÷2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18+14.13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dirty="0" smtClean="0">
                <a:latin typeface="华文新魏" pitchFamily="2" charset="-122"/>
                <a:ea typeface="华文新魏" pitchFamily="2" charset="-122"/>
              </a:rPr>
              <a:t>32.13</a:t>
            </a:r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（平方厘米）</a:t>
            </a:r>
            <a:endParaRPr lang="zh-CN" altLang="en-US" sz="28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" name="TextBox 5"/>
          <p:cNvSpPr txBox="1"/>
          <p:nvPr/>
        </p:nvSpPr>
        <p:spPr>
          <a:xfrm>
            <a:off x="1908175" y="2947988"/>
            <a:ext cx="5688013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/>
            <a:r>
              <a:rPr lang="zh-CN" altLang="en-US" sz="4400" dirty="0">
                <a:latin typeface="方正大标宋简体"/>
                <a:ea typeface="方正大标宋简体"/>
              </a:rPr>
              <a:t>五年级</a:t>
            </a:r>
            <a:r>
              <a:rPr lang="en-US" altLang="zh-CN" sz="4400">
                <a:latin typeface="方正大标宋简体"/>
                <a:ea typeface="方正大标宋简体"/>
              </a:rPr>
              <a:t>  </a:t>
            </a:r>
            <a:r>
              <a:rPr lang="zh-CN" altLang="en-US" sz="4400" dirty="0">
                <a:latin typeface="方正大标宋简体"/>
                <a:ea typeface="方正大标宋简体"/>
              </a:rPr>
              <a:t>数学 </a:t>
            </a:r>
            <a:r>
              <a:rPr lang="en-US" altLang="zh-CN" sz="4400">
                <a:latin typeface="方正大标宋简体"/>
                <a:ea typeface="方正大标宋简体"/>
              </a:rPr>
              <a:t> </a:t>
            </a:r>
            <a:r>
              <a:rPr lang="zh-CN" altLang="en-US" sz="4400" dirty="0">
                <a:latin typeface="方正大标宋简体"/>
                <a:ea typeface="方正大标宋简体"/>
              </a:rPr>
              <a:t>下册</a:t>
            </a:r>
            <a:endParaRPr lang="zh-CN" altLang="en-US" sz="4400" dirty="0">
              <a:latin typeface="方正大标宋简体"/>
              <a:ea typeface="方正大标宋简体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3348038" y="1844675"/>
            <a:ext cx="22860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>
            <a:spAutoFit/>
          </a:bodyPr>
          <a:p>
            <a:pPr lvl="0" algn="ctr"/>
            <a:r>
              <a:rPr lang="zh-CN" altLang="en-US" sz="5400" b="1" dirty="0">
                <a:latin typeface="黑体" pitchFamily="2" charset="-122"/>
                <a:ea typeface="黑体" pitchFamily="2" charset="-122"/>
              </a:rPr>
              <a:t>苏教版</a:t>
            </a:r>
            <a:endParaRPr lang="zh-CN" altLang="en-US" sz="5400" b="1" dirty="0"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1511300" y="2852738"/>
            <a:ext cx="61214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99592" y="2348880"/>
            <a:ext cx="7632700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3600" b="0" dirty="0" smtClean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像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这样求涂色部分的面积，先要看清这个图形是由哪些基本图形形成的，怎样形成的？根据已知条件分别求出基本图形的面积，再求出基本图形面积之和或面积之差，得涂色部分面积。 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学以致用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同侧圆角矩形 12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课堂小结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539552" y="2636912"/>
            <a:ext cx="8280920" cy="1371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环形面积＝大圆面积－小圆面积</a:t>
            </a:r>
            <a:endParaRPr lang="en-US" altLang="zh-CN" sz="28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dirty="0" smtClean="0">
                <a:latin typeface="华文新魏" pitchFamily="2" charset="-122"/>
                <a:ea typeface="华文新魏" pitchFamily="2" charset="-122"/>
              </a:rPr>
              <a:t>组合图形的面积要对图形进行剪拼、旋转等，从而利用所学的知识求出组合图形的面积。</a:t>
            </a:r>
            <a:endParaRPr lang="zh-CN" altLang="zh-CN" sz="28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3"/>
          <p:cNvSpPr/>
          <p:nvPr/>
        </p:nvSpPr>
        <p:spPr bwMode="auto">
          <a:xfrm>
            <a:off x="3430940" y="2671168"/>
            <a:ext cx="2592388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94"/>
          <p:cNvSpPr/>
          <p:nvPr/>
        </p:nvSpPr>
        <p:spPr bwMode="auto">
          <a:xfrm>
            <a:off x="3430942" y="2671168"/>
            <a:ext cx="2600325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95"/>
          <p:cNvSpPr/>
          <p:nvPr/>
        </p:nvSpPr>
        <p:spPr bwMode="auto">
          <a:xfrm>
            <a:off x="2835630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96"/>
          <p:cNvSpPr/>
          <p:nvPr/>
        </p:nvSpPr>
        <p:spPr bwMode="auto">
          <a:xfrm>
            <a:off x="2826105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97"/>
          <p:cNvSpPr/>
          <p:nvPr/>
        </p:nvSpPr>
        <p:spPr bwMode="auto">
          <a:xfrm>
            <a:off x="34436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98"/>
          <p:cNvSpPr/>
          <p:nvPr/>
        </p:nvSpPr>
        <p:spPr bwMode="auto">
          <a:xfrm>
            <a:off x="34309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00"/>
          <p:cNvSpPr/>
          <p:nvPr/>
        </p:nvSpPr>
        <p:spPr bwMode="auto">
          <a:xfrm>
            <a:off x="2826103" y="2671168"/>
            <a:ext cx="3205162" cy="1500187"/>
          </a:xfrm>
          <a:custGeom>
            <a:avLst/>
            <a:gdLst>
              <a:gd name="T0" fmla="*/ 2147483646 w 2019"/>
              <a:gd name="T1" fmla="*/ 0 h 1050"/>
              <a:gd name="T2" fmla="*/ 0 w 2019"/>
              <a:gd name="T3" fmla="*/ 1496972813 h 1050"/>
              <a:gd name="T4" fmla="*/ 12601573 w 2019"/>
              <a:gd name="T5" fmla="*/ 2147483646 h 1050"/>
              <a:gd name="T6" fmla="*/ 2147483646 w 2019"/>
              <a:gd name="T7" fmla="*/ 1151712200 h 1050"/>
              <a:gd name="T8" fmla="*/ 214748364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2"/>
          <p:cNvSpPr/>
          <p:nvPr/>
        </p:nvSpPr>
        <p:spPr bwMode="auto">
          <a:xfrm>
            <a:off x="2826105" y="2671167"/>
            <a:ext cx="3197225" cy="942976"/>
          </a:xfrm>
          <a:custGeom>
            <a:avLst/>
            <a:gdLst>
              <a:gd name="T0" fmla="*/ 2147483646 w 2014"/>
              <a:gd name="T1" fmla="*/ 0 h 660"/>
              <a:gd name="T2" fmla="*/ 2147483646 w 2014"/>
              <a:gd name="T3" fmla="*/ 0 h 660"/>
              <a:gd name="T4" fmla="*/ 2147483646 w 2014"/>
              <a:gd name="T5" fmla="*/ 640119688 h 660"/>
              <a:gd name="T6" fmla="*/ 0 w 2014"/>
              <a:gd name="T7" fmla="*/ 1496972813 h 660"/>
              <a:gd name="T8" fmla="*/ 0 w 2014"/>
              <a:gd name="T9" fmla="*/ 1663303125 h 660"/>
              <a:gd name="T10" fmla="*/ 2147483646 w 2014"/>
              <a:gd name="T11" fmla="*/ 191531875 h 660"/>
              <a:gd name="T12" fmla="*/ 2147483646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4"/>
          <p:cNvSpPr/>
          <p:nvPr/>
        </p:nvSpPr>
        <p:spPr bwMode="auto">
          <a:xfrm>
            <a:off x="2826103" y="3229809"/>
            <a:ext cx="3205162" cy="941546"/>
          </a:xfrm>
          <a:custGeom>
            <a:avLst/>
            <a:gdLst>
              <a:gd name="T0" fmla="*/ 2147483646 w 2019"/>
              <a:gd name="T1" fmla="*/ 0 h 659"/>
              <a:gd name="T2" fmla="*/ 0 w 2019"/>
              <a:gd name="T3" fmla="*/ 1507054158 h 659"/>
              <a:gd name="T4" fmla="*/ 12601573 w 2019"/>
              <a:gd name="T5" fmla="*/ 1660784556 h 659"/>
              <a:gd name="T6" fmla="*/ 2147483646 w 2019"/>
              <a:gd name="T7" fmla="*/ 166330392 h 659"/>
              <a:gd name="T8" fmla="*/ 2147483646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05"/>
          <p:cNvSpPr/>
          <p:nvPr/>
        </p:nvSpPr>
        <p:spPr bwMode="auto">
          <a:xfrm>
            <a:off x="2762603" y="3359825"/>
            <a:ext cx="31750" cy="160020"/>
          </a:xfrm>
          <a:custGeom>
            <a:avLst/>
            <a:gdLst>
              <a:gd name="T0" fmla="*/ 0 w 20"/>
              <a:gd name="T1" fmla="*/ 282257500 h 112"/>
              <a:gd name="T2" fmla="*/ 25201563 w 20"/>
              <a:gd name="T3" fmla="*/ 0 h 112"/>
              <a:gd name="T4" fmla="*/ 50403125 w 20"/>
              <a:gd name="T5" fmla="*/ 0 h 112"/>
              <a:gd name="T6" fmla="*/ 25201563 w 20"/>
              <a:gd name="T7" fmla="*/ 282257500 h 112"/>
              <a:gd name="T8" fmla="*/ 0 w 20"/>
              <a:gd name="T9" fmla="*/ 282257500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2857855" y="3345538"/>
            <a:ext cx="73025" cy="158591"/>
          </a:xfrm>
          <a:custGeom>
            <a:avLst/>
            <a:gdLst>
              <a:gd name="T0" fmla="*/ 40322500 w 46"/>
              <a:gd name="T1" fmla="*/ 254535853 h 111"/>
              <a:gd name="T2" fmla="*/ 0 w 46"/>
              <a:gd name="T3" fmla="*/ 0 h 111"/>
              <a:gd name="T4" fmla="*/ 27722513 w 46"/>
              <a:gd name="T5" fmla="*/ 0 h 111"/>
              <a:gd name="T6" fmla="*/ 65524063 w 46"/>
              <a:gd name="T7" fmla="*/ 241934314 h 111"/>
              <a:gd name="T8" fmla="*/ 115927188 w 46"/>
              <a:gd name="T9" fmla="*/ 254535853 h 111"/>
              <a:gd name="T10" fmla="*/ 115927188 w 46"/>
              <a:gd name="T11" fmla="*/ 279737344 h 111"/>
              <a:gd name="T12" fmla="*/ 40322500 w 46"/>
              <a:gd name="T13" fmla="*/ 254535853 h 111"/>
              <a:gd name="T14" fmla="*/ 0 w 46"/>
              <a:gd name="T15" fmla="*/ 0 h 111"/>
              <a:gd name="T16" fmla="*/ 0 w 46"/>
              <a:gd name="T17" fmla="*/ 0 h 111"/>
              <a:gd name="T18" fmla="*/ 0 w 46"/>
              <a:gd name="T19" fmla="*/ 0 h 111"/>
              <a:gd name="T20" fmla="*/ 0 w 46"/>
              <a:gd name="T21" fmla="*/ 0 h 1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07"/>
          <p:cNvSpPr/>
          <p:nvPr/>
        </p:nvSpPr>
        <p:spPr bwMode="auto">
          <a:xfrm>
            <a:off x="2770542" y="3504128"/>
            <a:ext cx="47625" cy="44292"/>
          </a:xfrm>
          <a:custGeom>
            <a:avLst/>
            <a:gdLst>
              <a:gd name="T0" fmla="*/ 0 w 30"/>
              <a:gd name="T1" fmla="*/ 27722794 h 31"/>
              <a:gd name="T2" fmla="*/ 12601575 w 30"/>
              <a:gd name="T3" fmla="*/ 0 h 31"/>
              <a:gd name="T4" fmla="*/ 75604688 w 30"/>
              <a:gd name="T5" fmla="*/ 52924613 h 31"/>
              <a:gd name="T6" fmla="*/ 50403125 w 30"/>
              <a:gd name="T7" fmla="*/ 78126431 h 31"/>
              <a:gd name="T8" fmla="*/ 0 w 30"/>
              <a:gd name="T9" fmla="*/ 27722794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任意多边形 38"/>
          <p:cNvSpPr/>
          <p:nvPr/>
        </p:nvSpPr>
        <p:spPr bwMode="auto">
          <a:xfrm>
            <a:off x="2348267" y="2888338"/>
            <a:ext cx="754063" cy="490061"/>
          </a:xfrm>
          <a:custGeom>
            <a:avLst/>
            <a:gdLst>
              <a:gd name="T0" fmla="*/ 571249 w 753252"/>
              <a:gd name="T1" fmla="*/ 682 h 544174"/>
              <a:gd name="T2" fmla="*/ 671144 w 753252"/>
              <a:gd name="T3" fmla="*/ 40962 h 544174"/>
              <a:gd name="T4" fmla="*/ 711404 w 753252"/>
              <a:gd name="T5" fmla="*/ 16794 h 544174"/>
              <a:gd name="T6" fmla="*/ 711404 w 753252"/>
              <a:gd name="T7" fmla="*/ 81241 h 544174"/>
              <a:gd name="T8" fmla="*/ 115556 w 753252"/>
              <a:gd name="T9" fmla="*/ 467925 h 544174"/>
              <a:gd name="T10" fmla="*/ 119816 w 753252"/>
              <a:gd name="T11" fmla="*/ 467020 h 544174"/>
              <a:gd name="T12" fmla="*/ 104903 w 753252"/>
              <a:gd name="T13" fmla="*/ 460272 h 544174"/>
              <a:gd name="T14" fmla="*/ 42886 w 753252"/>
              <a:gd name="T15" fmla="*/ 452305 h 544174"/>
              <a:gd name="T16" fmla="*/ 2795 w 753252"/>
              <a:gd name="T17" fmla="*/ 379461 h 544174"/>
              <a:gd name="T18" fmla="*/ 82978 w 753252"/>
              <a:gd name="T19" fmla="*/ 371368 h 544174"/>
              <a:gd name="T20" fmla="*/ 123069 w 753252"/>
              <a:gd name="T21" fmla="*/ 306617 h 544174"/>
              <a:gd name="T22" fmla="*/ 155143 w 753252"/>
              <a:gd name="T23" fmla="*/ 379461 h 544174"/>
              <a:gd name="T24" fmla="*/ 139106 w 753252"/>
              <a:gd name="T25" fmla="*/ 423976 h 544174"/>
              <a:gd name="T26" fmla="*/ 123914 w 753252"/>
              <a:gd name="T27" fmla="*/ 466148 h 544174"/>
              <a:gd name="T28" fmla="*/ 125621 w 753252"/>
              <a:gd name="T29" fmla="*/ 465785 h 544174"/>
              <a:gd name="T30" fmla="*/ 365168 w 753252"/>
              <a:gd name="T31" fmla="*/ 218191 h 544174"/>
              <a:gd name="T32" fmla="*/ 571249 w 753252"/>
              <a:gd name="T33" fmla="*/ 682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0"/>
          <p:cNvSpPr/>
          <p:nvPr/>
        </p:nvSpPr>
        <p:spPr bwMode="auto">
          <a:xfrm>
            <a:off x="2865790" y="2961203"/>
            <a:ext cx="88900" cy="65723"/>
          </a:xfrm>
          <a:custGeom>
            <a:avLst/>
            <a:gdLst>
              <a:gd name="T0" fmla="*/ 0 w 11"/>
              <a:gd name="T1" fmla="*/ 460844547 h 9"/>
              <a:gd name="T2" fmla="*/ 587839127 w 11"/>
              <a:gd name="T3" fmla="*/ 0 h 9"/>
              <a:gd name="T4" fmla="*/ 391895445 w 11"/>
              <a:gd name="T5" fmla="*/ 460844547 h 9"/>
              <a:gd name="T6" fmla="*/ 0 w 11"/>
              <a:gd name="T7" fmla="*/ 460844547 h 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1"/>
          <p:cNvSpPr/>
          <p:nvPr/>
        </p:nvSpPr>
        <p:spPr bwMode="auto">
          <a:xfrm>
            <a:off x="2883255" y="3012639"/>
            <a:ext cx="7937" cy="57150"/>
          </a:xfrm>
          <a:custGeom>
            <a:avLst/>
            <a:gdLst>
              <a:gd name="T0" fmla="*/ 0 w 1"/>
              <a:gd name="T1" fmla="*/ 63007875 h 8"/>
              <a:gd name="T2" fmla="*/ 63003906 w 1"/>
              <a:gd name="T3" fmla="*/ 63007875 h 8"/>
              <a:gd name="T4" fmla="*/ 0 w 1"/>
              <a:gd name="T5" fmla="*/ 0 h 8"/>
              <a:gd name="T6" fmla="*/ 0 w 1"/>
              <a:gd name="T7" fmla="*/ 63007875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12"/>
          <p:cNvSpPr/>
          <p:nvPr/>
        </p:nvSpPr>
        <p:spPr bwMode="auto">
          <a:xfrm>
            <a:off x="2899128" y="3012639"/>
            <a:ext cx="23812" cy="50006"/>
          </a:xfrm>
          <a:custGeom>
            <a:avLst/>
            <a:gdLst>
              <a:gd name="T0" fmla="*/ 0 w 3"/>
              <a:gd name="T1" fmla="*/ 63008442 h 7"/>
              <a:gd name="T2" fmla="*/ 63006552 w 3"/>
              <a:gd name="T3" fmla="*/ 0 h 7"/>
              <a:gd name="T4" fmla="*/ 0 w 3"/>
              <a:gd name="T5" fmla="*/ 0 h 7"/>
              <a:gd name="T6" fmla="*/ 0 w 3"/>
              <a:gd name="T7" fmla="*/ 63008442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13"/>
          <p:cNvSpPr/>
          <p:nvPr/>
        </p:nvSpPr>
        <p:spPr bwMode="auto">
          <a:xfrm>
            <a:off x="2922940" y="2996923"/>
            <a:ext cx="31750" cy="44291"/>
          </a:xfrm>
          <a:custGeom>
            <a:avLst/>
            <a:gdLst>
              <a:gd name="T0" fmla="*/ 0 w 4"/>
              <a:gd name="T1" fmla="*/ 67272804 h 6"/>
              <a:gd name="T2" fmla="*/ 63007875 w 4"/>
              <a:gd name="T3" fmla="*/ 0 h 6"/>
              <a:gd name="T4" fmla="*/ 0 w 4"/>
              <a:gd name="T5" fmla="*/ 67272804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14"/>
          <p:cNvSpPr/>
          <p:nvPr/>
        </p:nvSpPr>
        <p:spPr bwMode="auto">
          <a:xfrm>
            <a:off x="2938815" y="2975491"/>
            <a:ext cx="39688" cy="37147"/>
          </a:xfrm>
          <a:custGeom>
            <a:avLst/>
            <a:gdLst>
              <a:gd name="T0" fmla="*/ 0 w 5"/>
              <a:gd name="T1" fmla="*/ 136290050 h 5"/>
              <a:gd name="T2" fmla="*/ 0 w 5"/>
              <a:gd name="T3" fmla="*/ 0 h 5"/>
              <a:gd name="T4" fmla="*/ 0 w 5"/>
              <a:gd name="T5" fmla="*/ 68145025 h 5"/>
              <a:gd name="T6" fmla="*/ 0 w 5"/>
              <a:gd name="T7" fmla="*/ 13629005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15"/>
          <p:cNvSpPr/>
          <p:nvPr/>
        </p:nvSpPr>
        <p:spPr bwMode="auto">
          <a:xfrm>
            <a:off x="2729267" y="3026926"/>
            <a:ext cx="322263" cy="231457"/>
          </a:xfrm>
          <a:custGeom>
            <a:avLst/>
            <a:gdLst>
              <a:gd name="T0" fmla="*/ 0 w 40"/>
              <a:gd name="T1" fmla="*/ 2066843145 h 32"/>
              <a:gd name="T2" fmla="*/ 843805383 w 40"/>
              <a:gd name="T3" fmla="*/ 839652265 h 32"/>
              <a:gd name="T4" fmla="*/ 0 w 40"/>
              <a:gd name="T5" fmla="*/ 2066843145 h 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16"/>
          <p:cNvSpPr/>
          <p:nvPr/>
        </p:nvSpPr>
        <p:spPr bwMode="auto">
          <a:xfrm>
            <a:off x="5853467" y="2569726"/>
            <a:ext cx="73025" cy="145733"/>
          </a:xfrm>
          <a:custGeom>
            <a:avLst/>
            <a:gdLst>
              <a:gd name="T0" fmla="*/ 0 w 46"/>
              <a:gd name="T1" fmla="*/ 12601575 h 102"/>
              <a:gd name="T2" fmla="*/ 27722513 w 46"/>
              <a:gd name="T3" fmla="*/ 0 h 102"/>
              <a:gd name="T4" fmla="*/ 115927188 w 46"/>
              <a:gd name="T5" fmla="*/ 241935000 h 102"/>
              <a:gd name="T6" fmla="*/ 90725625 w 46"/>
              <a:gd name="T7" fmla="*/ 257055938 h 102"/>
              <a:gd name="T8" fmla="*/ 0 w 46"/>
              <a:gd name="T9" fmla="*/ 12601575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17"/>
          <p:cNvSpPr/>
          <p:nvPr/>
        </p:nvSpPr>
        <p:spPr bwMode="auto">
          <a:xfrm>
            <a:off x="5766155" y="2576869"/>
            <a:ext cx="47625" cy="160020"/>
          </a:xfrm>
          <a:custGeom>
            <a:avLst/>
            <a:gdLst>
              <a:gd name="T0" fmla="*/ 0 w 30"/>
              <a:gd name="T1" fmla="*/ 269657513 h 112"/>
              <a:gd name="T2" fmla="*/ 37803138 w 30"/>
              <a:gd name="T3" fmla="*/ 229335013 h 112"/>
              <a:gd name="T4" fmla="*/ 12601575 w 30"/>
              <a:gd name="T5" fmla="*/ 0 h 112"/>
              <a:gd name="T6" fmla="*/ 37803138 w 30"/>
              <a:gd name="T7" fmla="*/ 0 h 112"/>
              <a:gd name="T8" fmla="*/ 75604688 w 30"/>
              <a:gd name="T9" fmla="*/ 244455950 h 112"/>
              <a:gd name="T10" fmla="*/ 12601575 w 30"/>
              <a:gd name="T11" fmla="*/ 282257500 h 112"/>
              <a:gd name="T12" fmla="*/ 0 w 30"/>
              <a:gd name="T13" fmla="*/ 269657513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18"/>
          <p:cNvSpPr/>
          <p:nvPr/>
        </p:nvSpPr>
        <p:spPr bwMode="auto">
          <a:xfrm>
            <a:off x="5886805" y="2699743"/>
            <a:ext cx="39687" cy="44291"/>
          </a:xfrm>
          <a:custGeom>
            <a:avLst/>
            <a:gdLst>
              <a:gd name="T0" fmla="*/ 0 w 25"/>
              <a:gd name="T1" fmla="*/ 65523397 h 31"/>
              <a:gd name="T2" fmla="*/ 37802661 w 25"/>
              <a:gd name="T3" fmla="*/ 0 h 31"/>
              <a:gd name="T4" fmla="*/ 63003906 w 25"/>
              <a:gd name="T5" fmla="*/ 12601447 h 31"/>
              <a:gd name="T6" fmla="*/ 25201245 w 25"/>
              <a:gd name="T7" fmla="*/ 78124844 h 31"/>
              <a:gd name="T8" fmla="*/ 0 w 25"/>
              <a:gd name="T9" fmla="*/ 6552339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任意多边形 37"/>
          <p:cNvSpPr/>
          <p:nvPr/>
        </p:nvSpPr>
        <p:spPr bwMode="auto">
          <a:xfrm>
            <a:off x="5467703" y="2159675"/>
            <a:ext cx="760412" cy="440056"/>
          </a:xfrm>
          <a:custGeom>
            <a:avLst/>
            <a:gdLst>
              <a:gd name="T0" fmla="*/ 639527 w 760238"/>
              <a:gd name="T1" fmla="*/ 161808 h 489328"/>
              <a:gd name="T2" fmla="*/ 677040 w 760238"/>
              <a:gd name="T3" fmla="*/ 214091 h 489328"/>
              <a:gd name="T4" fmla="*/ 749794 w 760238"/>
              <a:gd name="T5" fmla="*/ 206009 h 489328"/>
              <a:gd name="T6" fmla="*/ 733626 w 760238"/>
              <a:gd name="T7" fmla="*/ 278752 h 489328"/>
              <a:gd name="T8" fmla="*/ 660873 w 760238"/>
              <a:gd name="T9" fmla="*/ 319163 h 489328"/>
              <a:gd name="T10" fmla="*/ 604287 w 760238"/>
              <a:gd name="T11" fmla="*/ 238339 h 489328"/>
              <a:gd name="T12" fmla="*/ 620455 w 760238"/>
              <a:gd name="T13" fmla="*/ 165597 h 489328"/>
              <a:gd name="T14" fmla="*/ 639527 w 760238"/>
              <a:gd name="T15" fmla="*/ 161808 h 489328"/>
              <a:gd name="T16" fmla="*/ 170818 w 760238"/>
              <a:gd name="T17" fmla="*/ 516 h 489328"/>
              <a:gd name="T18" fmla="*/ 378889 w 760238"/>
              <a:gd name="T19" fmla="*/ 158784 h 489328"/>
              <a:gd name="T20" fmla="*/ 669101 w 760238"/>
              <a:gd name="T21" fmla="*/ 319725 h 489328"/>
              <a:gd name="T22" fmla="*/ 16123 w 760238"/>
              <a:gd name="T23" fmla="*/ 126596 h 489328"/>
              <a:gd name="T24" fmla="*/ 0 w 760238"/>
              <a:gd name="T25" fmla="*/ 70267 h 489328"/>
              <a:gd name="T26" fmla="*/ 40307 w 760238"/>
              <a:gd name="T27" fmla="*/ 78313 h 489328"/>
              <a:gd name="T28" fmla="*/ 170818 w 760238"/>
              <a:gd name="T29" fmla="*/ 516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1"/>
          <p:cNvSpPr/>
          <p:nvPr/>
        </p:nvSpPr>
        <p:spPr bwMode="auto">
          <a:xfrm>
            <a:off x="5572480" y="2279690"/>
            <a:ext cx="306387" cy="217170"/>
          </a:xfrm>
          <a:custGeom>
            <a:avLst/>
            <a:gdLst>
              <a:gd name="T0" fmla="*/ 2147483646 w 38"/>
              <a:gd name="T1" fmla="*/ 1617377597 h 30"/>
              <a:gd name="T2" fmla="*/ 1365195969 w 38"/>
              <a:gd name="T3" fmla="*/ 711650003 h 30"/>
              <a:gd name="T4" fmla="*/ 2147483646 w 38"/>
              <a:gd name="T5" fmla="*/ 1617377597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2"/>
          <p:cNvSpPr/>
          <p:nvPr/>
        </p:nvSpPr>
        <p:spPr bwMode="auto">
          <a:xfrm>
            <a:off x="5588353" y="2243971"/>
            <a:ext cx="112712" cy="57150"/>
          </a:xfrm>
          <a:custGeom>
            <a:avLst/>
            <a:gdLst>
              <a:gd name="T0" fmla="*/ 0 w 14"/>
              <a:gd name="T1" fmla="*/ 0 h 8"/>
              <a:gd name="T2" fmla="*/ 907436261 w 14"/>
              <a:gd name="T3" fmla="*/ 126007813 h 8"/>
              <a:gd name="T4" fmla="*/ 388904705 w 14"/>
              <a:gd name="T5" fmla="*/ 378023438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3"/>
          <p:cNvSpPr/>
          <p:nvPr/>
        </p:nvSpPr>
        <p:spPr bwMode="auto">
          <a:xfrm>
            <a:off x="3703990" y="1641039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24"/>
          <p:cNvSpPr/>
          <p:nvPr/>
        </p:nvSpPr>
        <p:spPr bwMode="auto">
          <a:xfrm>
            <a:off x="3703990" y="1649612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26"/>
          <p:cNvSpPr/>
          <p:nvPr/>
        </p:nvSpPr>
        <p:spPr bwMode="auto">
          <a:xfrm>
            <a:off x="3421415" y="1975366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29"/>
          <p:cNvSpPr/>
          <p:nvPr/>
        </p:nvSpPr>
        <p:spPr bwMode="auto">
          <a:xfrm>
            <a:off x="3430942" y="2555439"/>
            <a:ext cx="1762125" cy="528637"/>
          </a:xfrm>
          <a:custGeom>
            <a:avLst/>
            <a:gdLst>
              <a:gd name="T0" fmla="*/ 2147483646 w 1110"/>
              <a:gd name="T1" fmla="*/ 0 h 370"/>
              <a:gd name="T2" fmla="*/ 0 w 1110"/>
              <a:gd name="T3" fmla="*/ 791329063 h 370"/>
              <a:gd name="T4" fmla="*/ 0 w 1110"/>
              <a:gd name="T5" fmla="*/ 932457813 h 370"/>
              <a:gd name="T6" fmla="*/ 2147483646 w 1110"/>
              <a:gd name="T7" fmla="*/ 128528763 h 370"/>
              <a:gd name="T8" fmla="*/ 2147483646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1"/>
          <p:cNvSpPr/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3"/>
          <p:cNvSpPr>
            <a:spLocks noEditPoints="1"/>
          </p:cNvSpPr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1023183438 h 776"/>
              <a:gd name="T2" fmla="*/ 15120938 w 1116"/>
              <a:gd name="T3" fmla="*/ 18145125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1023183438 h 776"/>
              <a:gd name="T10" fmla="*/ 2147483646 w 1116"/>
              <a:gd name="T11" fmla="*/ 0 h 776"/>
              <a:gd name="T12" fmla="*/ 2147483646 w 1116"/>
              <a:gd name="T13" fmla="*/ 0 h 776"/>
              <a:gd name="T14" fmla="*/ 0 w 1116"/>
              <a:gd name="T15" fmla="*/ 806450000 h 776"/>
              <a:gd name="T16" fmla="*/ 0 w 1116"/>
              <a:gd name="T17" fmla="*/ 869454700 h 776"/>
              <a:gd name="T18" fmla="*/ 0 w 1116"/>
              <a:gd name="T19" fmla="*/ 932457813 h 776"/>
              <a:gd name="T20" fmla="*/ 2147483646 w 1116"/>
              <a:gd name="T21" fmla="*/ 128528763 h 776"/>
              <a:gd name="T22" fmla="*/ 2147483646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任意多边形 163"/>
          <p:cNvSpPr/>
          <p:nvPr/>
        </p:nvSpPr>
        <p:spPr bwMode="auto">
          <a:xfrm rot="-942146">
            <a:off x="2667353" y="3086933"/>
            <a:ext cx="3522662" cy="668656"/>
          </a:xfrm>
          <a:custGeom>
            <a:avLst/>
            <a:gdLst>
              <a:gd name="T0" fmla="*/ 3522662 w 3521391"/>
              <a:gd name="T1" fmla="*/ 0 h 741516"/>
              <a:gd name="T2" fmla="*/ 3361063 w 3521391"/>
              <a:gd name="T3" fmla="*/ 600874 h 741516"/>
              <a:gd name="T4" fmla="*/ 3362254 w 3521391"/>
              <a:gd name="T5" fmla="*/ 600856 h 741516"/>
              <a:gd name="T6" fmla="*/ 3333887 w 3521391"/>
              <a:gd name="T7" fmla="*/ 701916 h 741516"/>
              <a:gd name="T8" fmla="*/ 0 w 3521391"/>
              <a:gd name="T9" fmla="*/ 742950 h 741516"/>
              <a:gd name="T10" fmla="*/ 3715 w 3521391"/>
              <a:gd name="T11" fmla="*/ 723834 h 741516"/>
              <a:gd name="T12" fmla="*/ 25198 w 3521391"/>
              <a:gd name="T13" fmla="*/ 647301 h 741516"/>
              <a:gd name="T14" fmla="*/ 25723 w 3521391"/>
              <a:gd name="T15" fmla="*/ 647294 h 741516"/>
              <a:gd name="T16" fmla="*/ 37682 w 3521391"/>
              <a:gd name="T17" fmla="*/ 602828 h 741516"/>
              <a:gd name="T18" fmla="*/ 194966 w 3521391"/>
              <a:gd name="T19" fmla="*/ 42480 h 741516"/>
              <a:gd name="T20" fmla="*/ 3522615 w 3521391"/>
              <a:gd name="T21" fmla="*/ 0 h 741516"/>
              <a:gd name="T22" fmla="*/ 3522661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zh-CN" altLang="en-US" sz="4800" dirty="0" smtClean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谢谢</a:t>
            </a:r>
            <a:endParaRPr lang="zh-CN" altLang="en-US" sz="48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4" name="任意多边形 167"/>
          <p:cNvSpPr/>
          <p:nvPr/>
        </p:nvSpPr>
        <p:spPr bwMode="auto">
          <a:xfrm rot="-878033">
            <a:off x="3303940" y="2192536"/>
            <a:ext cx="2008188" cy="674370"/>
          </a:xfrm>
          <a:custGeom>
            <a:avLst/>
            <a:gdLst>
              <a:gd name="T0" fmla="*/ 2008188 w 2008511"/>
              <a:gd name="T1" fmla="*/ 0 h 748757"/>
              <a:gd name="T2" fmla="*/ 1832608 w 2008511"/>
              <a:gd name="T3" fmla="*/ 704469 h 748757"/>
              <a:gd name="T4" fmla="*/ 0 w 2008511"/>
              <a:gd name="T5" fmla="*/ 749300 h 748757"/>
              <a:gd name="T6" fmla="*/ 173644 w 2008511"/>
              <a:gd name="T7" fmla="*/ 45967 h 748757"/>
              <a:gd name="T8" fmla="*/ 0 60000 65536"/>
              <a:gd name="T9" fmla="*/ 0 60000 65536"/>
              <a:gd name="T10" fmla="*/ 0 60000 65536"/>
              <a:gd name="T11" fmla="*/ 0 60000 65536"/>
              <a:gd name="T12" fmla="*/ 0 w 2008511"/>
              <a:gd name="T13" fmla="*/ 0 h 748757"/>
              <a:gd name="T14" fmla="*/ 2008511 w 2008511"/>
              <a:gd name="T15" fmla="*/ 748757 h 7487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5" name="任意多边形 171"/>
          <p:cNvSpPr/>
          <p:nvPr/>
        </p:nvSpPr>
        <p:spPr bwMode="auto">
          <a:xfrm rot="-750403">
            <a:off x="3330928" y="3949898"/>
            <a:ext cx="1979612" cy="740093"/>
          </a:xfrm>
          <a:custGeom>
            <a:avLst/>
            <a:gdLst>
              <a:gd name="T0" fmla="*/ 1979612 w 1979334"/>
              <a:gd name="T1" fmla="*/ 0 h 822792"/>
              <a:gd name="T2" fmla="*/ 1830233 w 1979334"/>
              <a:gd name="T3" fmla="*/ 709588 h 822792"/>
              <a:gd name="T4" fmla="*/ 0 w 1979334"/>
              <a:gd name="T5" fmla="*/ 822325 h 822792"/>
              <a:gd name="T6" fmla="*/ 147486 w 1979334"/>
              <a:gd name="T7" fmla="*/ 113942 h 822792"/>
              <a:gd name="T8" fmla="*/ 0 60000 65536"/>
              <a:gd name="T9" fmla="*/ 0 60000 65536"/>
              <a:gd name="T10" fmla="*/ 0 60000 65536"/>
              <a:gd name="T11" fmla="*/ 0 60000 65536"/>
              <a:gd name="T12" fmla="*/ 0 w 1979334"/>
              <a:gd name="T13" fmla="*/ 0 h 822792"/>
              <a:gd name="T14" fmla="*/ 1979334 w 1979334"/>
              <a:gd name="T15" fmla="*/ 822792 h 822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线连接符 21"/>
          <p:cNvCxnSpPr/>
          <p:nvPr/>
        </p:nvCxnSpPr>
        <p:spPr>
          <a:xfrm>
            <a:off x="2627630" y="2564765"/>
            <a:ext cx="633666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0" y="2636913"/>
            <a:ext cx="5168371" cy="35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627630" y="1701165"/>
            <a:ext cx="6478270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 smtClean="0">
                <a:latin typeface="黑体" pitchFamily="49" charset="-122"/>
                <a:ea typeface="黑体" pitchFamily="49" charset="-122"/>
              </a:rPr>
              <a:t>圆环和组合图形的面积</a:t>
            </a:r>
            <a:endParaRPr lang="zh-CN" altLang="en-US" sz="48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学习目标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pic>
        <p:nvPicPr>
          <p:cNvPr id="1027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4581129"/>
            <a:ext cx="2016226" cy="148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683568" y="1988841"/>
            <a:ext cx="7632848" cy="2834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理解圆环面积公式的推导过程。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pPr marL="742950" indent="-742950">
              <a:buAutoNum type="arabicPeriod"/>
            </a:pP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 掌握圆环面积的计算方法，并能正确计算圆环的面积。 </a:t>
            </a:r>
            <a:endParaRPr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pPr marL="742950" indent="-742950">
              <a:buAutoNum type="arabicPeriod"/>
            </a:pPr>
            <a:r>
              <a:rPr lang="zh-CN" altLang="en-US" sz="3600" dirty="0" smtClean="0">
                <a:latin typeface="华文新魏" pitchFamily="2" charset="-122"/>
                <a:ea typeface="华文新魏" pitchFamily="2" charset="-122"/>
              </a:rPr>
              <a:t>会求其他图形里的阴影部分的面积</a:t>
            </a:r>
            <a:endParaRPr lang="zh-CN" altLang="zh-CN" sz="3600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908721"/>
            <a:ext cx="2376264" cy="16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043608" y="1916832"/>
            <a:ext cx="59766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求出下面各圆的面积。</a:t>
            </a:r>
            <a:endParaRPr kumimoji="1"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pPr algn="l"/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C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62.8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厘米 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     r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分米</a:t>
            </a:r>
            <a:endParaRPr kumimoji="1" lang="zh-CN" altLang="en-US" sz="36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同侧圆角矩形 9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复习导入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11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1600" y="3284984"/>
            <a:ext cx="59766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62.8÷3.14÷2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10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（分米）</a:t>
            </a:r>
            <a:endParaRPr kumimoji="1" lang="en-US" altLang="zh-CN" sz="3600" dirty="0" smtClean="0">
              <a:latin typeface="华文新魏" pitchFamily="2" charset="-122"/>
              <a:ea typeface="华文新魏" pitchFamily="2" charset="-122"/>
            </a:endParaRPr>
          </a:p>
          <a:p>
            <a:pPr algn="l"/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3.14×10</a:t>
            </a:r>
            <a:r>
              <a:rPr kumimoji="1"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314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（平方分米）</a:t>
            </a:r>
            <a:endParaRPr kumimoji="1" lang="zh-CN" altLang="en-US" sz="3600" baseline="30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43608" y="4748951"/>
            <a:ext cx="597666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3.14×1</a:t>
            </a:r>
            <a:r>
              <a:rPr kumimoji="1"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＝</a:t>
            </a:r>
            <a:r>
              <a:rPr kumimoji="1" lang="en-US" altLang="zh-CN" sz="3600" dirty="0" smtClean="0">
                <a:latin typeface="华文新魏" pitchFamily="2" charset="-122"/>
                <a:ea typeface="华文新魏" pitchFamily="2" charset="-122"/>
              </a:rPr>
              <a:t>3.14</a:t>
            </a:r>
            <a:r>
              <a:rPr kumimoji="1" lang="zh-CN" altLang="en-US" sz="3600" dirty="0" smtClean="0">
                <a:latin typeface="华文新魏" pitchFamily="2" charset="-122"/>
                <a:ea typeface="华文新魏" pitchFamily="2" charset="-122"/>
              </a:rPr>
              <a:t>（平方厘米）</a:t>
            </a:r>
            <a:endParaRPr kumimoji="1" lang="zh-CN" altLang="en-US" sz="3600" baseline="30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5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83568" y="1916832"/>
            <a:ext cx="7704138" cy="15544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例</a:t>
            </a:r>
            <a:r>
              <a:rPr lang="en-US" altLang="zh-CN" sz="3200" b="0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一个圆环形铁片。 它的外圆半径是 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厘米， 内圆半径是 </a:t>
            </a:r>
            <a:r>
              <a:rPr lang="en-US" altLang="zh-CN" sz="3200" dirty="0" smtClean="0">
                <a:latin typeface="华文新魏" pitchFamily="2" charset="-122"/>
                <a:ea typeface="华文新魏" pitchFamily="2" charset="-122"/>
              </a:rPr>
              <a:t>6 </a:t>
            </a:r>
            <a:r>
              <a:rPr lang="zh-CN" altLang="en-US" sz="3200" dirty="0" smtClean="0">
                <a:latin typeface="华文新魏" pitchFamily="2" charset="-122"/>
                <a:ea typeface="华文新魏" pitchFamily="2" charset="-122"/>
              </a:rPr>
              <a:t>厘米。 你会求这个铁片的面积吗？</a:t>
            </a:r>
            <a:endParaRPr lang="zh-CN" altLang="en-US" sz="3200" b="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220072" y="3501008"/>
            <a:ext cx="24574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F:\七彩课堂插图板式封面\排版用图标、页眉页脚\标题图（终-排版用）共29个\预习指导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1340769"/>
            <a:ext cx="2520280" cy="15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同侧圆角矩形 21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23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2"/>
          <p:cNvSpPr>
            <a:spLocks noChangeArrowheads="1"/>
          </p:cNvSpPr>
          <p:nvPr/>
        </p:nvSpPr>
        <p:spPr bwMode="auto">
          <a:xfrm>
            <a:off x="2484438" y="1412527"/>
            <a:ext cx="4176712" cy="41767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 useBgFill="1">
        <p:nvSpPr>
          <p:cNvPr id="15" name="Oval 4"/>
          <p:cNvSpPr>
            <a:spLocks noChangeArrowheads="1"/>
          </p:cNvSpPr>
          <p:nvPr/>
        </p:nvSpPr>
        <p:spPr bwMode="auto">
          <a:xfrm>
            <a:off x="3305175" y="2204690"/>
            <a:ext cx="2592388" cy="2592387"/>
          </a:xfrm>
          <a:prstGeom prst="ellipse">
            <a:avLst/>
          </a:prstGeom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endParaRPr lang="zh-CN" altLang="zh-CN" b="0">
              <a:latin typeface="Arial" charset="0"/>
            </a:endParaRPr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3305175" y="2204690"/>
            <a:ext cx="2592388" cy="259238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endParaRPr lang="zh-CN" altLang="zh-CN" b="0">
              <a:latin typeface="Arial" charset="0"/>
            </a:endParaRPr>
          </a:p>
        </p:txBody>
      </p:sp>
      <p:grpSp>
        <p:nvGrpSpPr>
          <p:cNvPr id="24" name="Group 19"/>
          <p:cNvGrpSpPr/>
          <p:nvPr/>
        </p:nvGrpSpPr>
        <p:grpSpPr bwMode="auto">
          <a:xfrm>
            <a:off x="4514850" y="3414365"/>
            <a:ext cx="1368425" cy="701675"/>
            <a:chOff x="2753" y="1743"/>
            <a:chExt cx="862" cy="442"/>
          </a:xfrm>
        </p:grpSpPr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2798" y="1798"/>
              <a:ext cx="8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2753" y="1743"/>
              <a:ext cx="862" cy="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000" b="0"/>
                <a:t>6cm</a:t>
              </a:r>
            </a:p>
          </p:txBody>
        </p:sp>
      </p:grpSp>
      <p:grpSp>
        <p:nvGrpSpPr>
          <p:cNvPr id="27" name="Group 18"/>
          <p:cNvGrpSpPr/>
          <p:nvPr/>
        </p:nvGrpSpPr>
        <p:grpSpPr bwMode="auto">
          <a:xfrm>
            <a:off x="4356100" y="2047527"/>
            <a:ext cx="1706563" cy="1439863"/>
            <a:chOff x="2653" y="882"/>
            <a:chExt cx="1075" cy="907"/>
          </a:xfrm>
        </p:grpSpPr>
        <p:sp>
          <p:nvSpPr>
            <p:cNvPr id="28" name="Line 16"/>
            <p:cNvSpPr>
              <a:spLocks noChangeShapeType="1"/>
            </p:cNvSpPr>
            <p:nvPr/>
          </p:nvSpPr>
          <p:spPr bwMode="auto">
            <a:xfrm flipV="1">
              <a:off x="2798" y="882"/>
              <a:ext cx="907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 rot="18900000">
              <a:off x="2653" y="936"/>
              <a:ext cx="1075" cy="44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000" b="0"/>
                <a:t>10cm</a:t>
              </a:r>
            </a:p>
          </p:txBody>
        </p:sp>
      </p:grpSp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899592" y="5652537"/>
            <a:ext cx="7416551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大圆的面积</a:t>
            </a:r>
            <a:r>
              <a:rPr lang="zh-CN" altLang="en-US" sz="32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－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小圆的面积＝铁片的面积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6" grpId="1" animBg="1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3568" y="1772816"/>
            <a:ext cx="8136904" cy="3307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方法一：</a:t>
            </a:r>
            <a:endParaRPr lang="zh-CN" altLang="en-US" sz="3600" b="0" dirty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0" dirty="0" smtClean="0">
                <a:latin typeface="华文新魏" pitchFamily="2" charset="-122"/>
                <a:ea typeface="华文新魏" pitchFamily="2" charset="-122"/>
              </a:rPr>
              <a:t>圆环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形铁片的面积</a:t>
            </a:r>
            <a:r>
              <a:rPr lang="en-US" altLang="zh-CN" sz="3200" b="0" dirty="0">
                <a:latin typeface="华文新魏" pitchFamily="2" charset="-122"/>
                <a:ea typeface="华文新魏" pitchFamily="2" charset="-122"/>
              </a:rPr>
              <a:t>=</a:t>
            </a:r>
            <a:r>
              <a:rPr lang="zh-CN" altLang="en-US" sz="3200" b="0" dirty="0">
                <a:latin typeface="华文新魏" pitchFamily="2" charset="-122"/>
                <a:ea typeface="华文新魏" pitchFamily="2" charset="-122"/>
              </a:rPr>
              <a:t>外圆面积－内圆面积</a:t>
            </a:r>
            <a:endParaRPr lang="zh-CN" altLang="en-US" sz="32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=3.14×10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3.14×6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=314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113.04</a:t>
            </a:r>
            <a:endParaRPr lang="en-US" altLang="zh-CN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=200.96(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平方</a:t>
            </a:r>
            <a:r>
              <a:rPr lang="zh-CN" altLang="en-US" sz="3600" b="0" dirty="0">
                <a:latin typeface="华文新魏" pitchFamily="2" charset="-122"/>
                <a:ea typeface="华文新魏" pitchFamily="2" charset="-122"/>
              </a:rPr>
              <a:t>厘米</a:t>
            </a: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) 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F:\七彩课堂插图板式封面\排版用图标、页眉页脚\标题图（终-排版用）共29个\析字乐园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70" y="1340769"/>
            <a:ext cx="2520305" cy="176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684213" y="2363415"/>
            <a:ext cx="8064500" cy="27515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0" dirty="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方法二：</a:t>
            </a:r>
            <a:endParaRPr lang="zh-CN" altLang="en-US" sz="3600" b="0" dirty="0" smtClean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    3.14×10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3.14×6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3600" b="0" dirty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0" dirty="0">
                <a:latin typeface="华文新魏" pitchFamily="2" charset="-122"/>
                <a:ea typeface="华文新魏" pitchFamily="2" charset="-122"/>
              </a:rPr>
              <a:t>=3.14×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10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3600" dirty="0" smtClean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en-US" altLang="zh-CN" sz="3600" baseline="30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 b="0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3600" b="0" dirty="0">
              <a:latin typeface="华文新魏" pitchFamily="2" charset="-122"/>
              <a:ea typeface="华文新魏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600" b="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（利用乘法分配律）</a:t>
            </a:r>
          </a:p>
        </p:txBody>
      </p:sp>
      <p:sp>
        <p:nvSpPr>
          <p:cNvPr id="6" name="同侧圆角矩形 5"/>
          <p:cNvSpPr/>
          <p:nvPr/>
        </p:nvSpPr>
        <p:spPr>
          <a:xfrm>
            <a:off x="467548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itchFamily="2" charset="-122"/>
                <a:ea typeface="华文新魏" pitchFamily="2" charset="-122"/>
                <a:cs typeface="黑体"/>
              </a:rPr>
              <a:t>探究新知</a:t>
            </a:r>
            <a:endParaRPr lang="zh-CN" altLang="en-US" sz="3000" b="1" dirty="0">
              <a:latin typeface="华文新魏" pitchFamily="2" charset="-122"/>
              <a:ea typeface="华文新魏" pitchFamily="2" charset="-122"/>
              <a:cs typeface="黑体"/>
            </a:endParaRPr>
          </a:p>
        </p:txBody>
      </p:sp>
      <p:cxnSp>
        <p:nvCxnSpPr>
          <p:cNvPr id="7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1245</Words>
  <Application>Kingsoft Office WPP</Application>
  <PresentationFormat>全屏显示(4:3)</PresentationFormat>
  <Paragraphs>149</Paragraphs>
  <Slides>22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微笑每一天</cp:lastModifiedBy>
  <cp:revision>226</cp:revision>
  <dcterms:created xsi:type="dcterms:W3CDTF">2015-11-04T07:58:32Z</dcterms:created>
  <dcterms:modified xsi:type="dcterms:W3CDTF">2015-11-04T08:14:14Z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